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8" r:id="rId2"/>
    <p:sldId id="258" r:id="rId3"/>
    <p:sldId id="282" r:id="rId4"/>
    <p:sldId id="272" r:id="rId5"/>
    <p:sldId id="274" r:id="rId6"/>
    <p:sldId id="273" r:id="rId7"/>
    <p:sldId id="276" r:id="rId8"/>
    <p:sldId id="285" r:id="rId9"/>
    <p:sldId id="284" r:id="rId10"/>
    <p:sldId id="261"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A3D1"/>
    <a:srgbClr val="6C757D"/>
    <a:srgbClr val="FFFF00"/>
    <a:srgbClr val="F6F6F6"/>
    <a:srgbClr val="000000"/>
    <a:srgbClr val="F8FAFB"/>
    <a:srgbClr val="F2F2F2"/>
    <a:srgbClr val="2078B4"/>
    <a:srgbClr val="0E9ED5"/>
    <a:srgbClr val="7FA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3"/>
    <p:restoredTop sz="88813"/>
  </p:normalViewPr>
  <p:slideViewPr>
    <p:cSldViewPr snapToGrid="0">
      <p:cViewPr>
        <p:scale>
          <a:sx n="81" d="100"/>
          <a:sy n="81" d="100"/>
        </p:scale>
        <p:origin x="1984" y="592"/>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10.12.2025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marL="0" marR="0" lvl="0" indent="0" algn="l" defTabSz="914400" rtl="0" eaLnBrk="1" fontAlgn="auto" latinLnBrk="0" hangingPunct="1">
              <a:lnSpc>
                <a:spcPts val="1575"/>
              </a:lnSpc>
              <a:spcBef>
                <a:spcPts val="0"/>
              </a:spcBef>
              <a:spcAft>
                <a:spcPts val="800"/>
              </a:spcAft>
              <a:buClrTx/>
              <a:buSzTx/>
              <a:buFontTx/>
              <a:buNone/>
              <a:tabLst/>
              <a:defRPr/>
            </a:pPr>
            <a:r>
              <a:rPr lang="en-US" sz="1200" b="1" dirty="0">
                <a:solidFill>
                  <a:srgbClr val="1D1D1D"/>
                </a:solidFill>
                <a:latin typeface="Arial" panose="020B0604020202020204" pitchFamily="34" charset="0"/>
                <a:ea typeface="Arial" pitchFamily="34" charset="-122"/>
                <a:cs typeface="Arial" panose="020B0604020202020204" pitchFamily="34" charset="0"/>
              </a:rPr>
              <a:t>Assessment – </a:t>
            </a:r>
            <a:r>
              <a:rPr lang="en-US" sz="1200" b="1" dirty="0">
                <a:solidFill>
                  <a:srgbClr val="000000"/>
                </a:solidFill>
                <a:latin typeface="Arial" panose="020B0604020202020204" pitchFamily="34" charset="0"/>
                <a:ea typeface="Arial" pitchFamily="34" charset="-122"/>
                <a:cs typeface="Arial" panose="020B0604020202020204" pitchFamily="34" charset="0"/>
              </a:rPr>
              <a:t>Divergence from Consensus: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Trade Policy Uncertainty Index reflects the frequency of articles in American newspapers that discuss policy-related economic uncertainty and also contain one or more references to trade policy.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A52B-767F-8464-7D94-458BE8AE4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A962A-B72A-FDA3-C0DF-3E8325637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3D825-1EAA-0DD3-452F-BA2B3D139077}"/>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E30EDE1-6B34-F210-F765-6C56734463AD}"/>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54955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10.12.2025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10.12.2025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34B2D48-7583-FAF4-38F1-EFB6466F5CCC}"/>
              </a:ext>
            </a:extLst>
          </p:cNvPr>
          <p:cNvPicPr>
            <a:picLocks noChangeAspect="1"/>
          </p:cNvPicPr>
          <p:nvPr/>
        </p:nvPicPr>
        <p:blipFill>
          <a:blip r:embed="rId4"/>
          <a:srcRect/>
          <a:stretch/>
        </p:blipFill>
        <p:spPr>
          <a:xfrm>
            <a:off x="379269" y="1203072"/>
            <a:ext cx="6110695" cy="5092245"/>
          </a:xfrm>
          <a:prstGeom prst="rect">
            <a:avLst/>
          </a:prstGeom>
        </p:spPr>
      </p:pic>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D723771-1FBD-7B9C-85EC-E43420ED82B9}"/>
              </a:ext>
            </a:extLst>
          </p:cNvPr>
          <p:cNvPicPr>
            <a:picLocks noChangeAspect="1"/>
          </p:cNvPicPr>
          <p:nvPr/>
        </p:nvPicPr>
        <p:blipFill>
          <a:blip r:embed="rId4"/>
          <a:srcRect/>
          <a:stretch/>
        </p:blipFill>
        <p:spPr>
          <a:xfrm>
            <a:off x="379269" y="1203072"/>
            <a:ext cx="6110695" cy="5092245"/>
          </a:xfrm>
          <a:prstGeom prst="rect">
            <a:avLst/>
          </a:prstGeom>
        </p:spPr>
      </p:pic>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pic>
        <p:nvPicPr>
          <p:cNvPr id="7" name="Picture 6">
            <a:extLst>
              <a:ext uri="{FF2B5EF4-FFF2-40B4-BE49-F238E27FC236}">
                <a16:creationId xmlns:a16="http://schemas.microsoft.com/office/drawing/2014/main" id="{216563FC-DE20-3867-DB45-984E9E316DD5}"/>
              </a:ext>
            </a:extLst>
          </p:cNvPr>
          <p:cNvPicPr>
            <a:picLocks noChangeAspect="1"/>
          </p:cNvPicPr>
          <p:nvPr/>
        </p:nvPicPr>
        <p:blipFill>
          <a:blip r:embed="rId4"/>
          <a:srcRect/>
          <a:stretch/>
        </p:blipFill>
        <p:spPr>
          <a:xfrm>
            <a:off x="379269" y="1203072"/>
            <a:ext cx="6110695" cy="5092245"/>
          </a:xfrm>
          <a:prstGeom prst="rect">
            <a:avLst/>
          </a:prstGeom>
        </p:spPr>
      </p:pic>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79" name="Picture 78">
            <a:extLst>
              <a:ext uri="{FF2B5EF4-FFF2-40B4-BE49-F238E27FC236}">
                <a16:creationId xmlns:a16="http://schemas.microsoft.com/office/drawing/2014/main" id="{D375D6CB-925E-1F50-5301-D7A2ED3AFBBF}"/>
              </a:ext>
            </a:extLst>
          </p:cNvPr>
          <p:cNvPicPr>
            <a:picLocks noChangeAspect="1"/>
          </p:cNvPicPr>
          <p:nvPr/>
        </p:nvPicPr>
        <p:blipFill>
          <a:blip r:embed="rId4"/>
          <a:stretch>
            <a:fillRect/>
          </a:stretch>
        </p:blipFill>
        <p:spPr>
          <a:xfrm>
            <a:off x="251013" y="1084452"/>
            <a:ext cx="6294157" cy="5245131"/>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C96021AA-29EE-3435-0AFA-3C24BB2ECD0E}"/>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DB010C4F-35A0-BF76-EFAD-F708AAA86B15}"/>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95E5F38C-0306-1146-801A-DEDBFFACBA70}"/>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08F27686-903B-248E-E8B4-90005A83C6C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1128063B-358E-FE31-FE3E-74C5B3470868}"/>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670AC5E2-8FD8-5566-25CB-B7C125D63D9C}"/>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8" name="Picture 7">
            <a:extLst>
              <a:ext uri="{FF2B5EF4-FFF2-40B4-BE49-F238E27FC236}">
                <a16:creationId xmlns:a16="http://schemas.microsoft.com/office/drawing/2014/main" id="{8AA13285-88F6-62CD-1718-2A4848C5DAD2}"/>
              </a:ext>
            </a:extLst>
          </p:cNvPr>
          <p:cNvPicPr>
            <a:picLocks noChangeAspect="1"/>
          </p:cNvPicPr>
          <p:nvPr/>
        </p:nvPicPr>
        <p:blipFill>
          <a:blip r:embed="rId4"/>
          <a:srcRect t="6942" b="50219"/>
          <a:stretch>
            <a:fillRect/>
          </a:stretch>
        </p:blipFill>
        <p:spPr>
          <a:xfrm>
            <a:off x="467257" y="3688904"/>
            <a:ext cx="5088405" cy="1528340"/>
          </a:xfrm>
          <a:prstGeom prst="rect">
            <a:avLst/>
          </a:prstGeom>
        </p:spPr>
      </p:pic>
      <p:pic>
        <p:nvPicPr>
          <p:cNvPr id="10" name="Picture 9">
            <a:extLst>
              <a:ext uri="{FF2B5EF4-FFF2-40B4-BE49-F238E27FC236}">
                <a16:creationId xmlns:a16="http://schemas.microsoft.com/office/drawing/2014/main" id="{A890302B-5968-AF7B-00F6-22453F2EC299}"/>
              </a:ext>
            </a:extLst>
          </p:cNvPr>
          <p:cNvPicPr>
            <a:picLocks noChangeAspect="1"/>
          </p:cNvPicPr>
          <p:nvPr/>
        </p:nvPicPr>
        <p:blipFill>
          <a:blip r:embed="rId5"/>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D5906CD5-1FAE-8C90-9270-30C547805515}"/>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7F1E10BC-C8E9-684C-000B-AA8DC93F8957}"/>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339D4047-82E4-3454-6224-5A14AA15417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A56B89DA-46FD-9606-20D9-0CBEE0EC2046}"/>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E6456305-AC31-533C-0C86-D0641D7EC18E}"/>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1A13B96-A6EC-EC2A-06B4-606740A44A8F}"/>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019D4D20-9CBE-3288-19A5-12062037BFE4}"/>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14959988-83F4-865F-04C6-C125AD44B545}"/>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39EA-111E-40BB-409E-8822C939A10D}"/>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F8F268C4-12A3-651B-5B2A-01C4FC9BF1F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65B5947-01CE-A14B-EC4B-61ECACFA5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BA8F03-3CB2-1E0F-6257-25B438618FB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AD11D301-3CE7-4601-4689-D004F2154A47}"/>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95AB3AC0-04E6-688E-A40F-46538A2FB875}"/>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F4F0C87-89CA-FA4A-BDB8-65CC95AA6891}"/>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C40605BE-CC73-AE4A-764D-7744AC6145D6}"/>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190C13A6-1BC3-8654-F938-062E8FE356C2}"/>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B8043216-D092-BF9C-8B31-B18B1949971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B9F05093-42B5-2409-AE86-173B05131ECA}"/>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D7CD965C-B2E7-D4DB-90B5-B5908EF39F05}"/>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01C26E75-C15A-B3CB-A6FE-BB15EB2D30A0}"/>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68C6200-F334-BAA9-B9BA-CF6F145DF858}"/>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E15EDF82-19B5-5836-0A01-C596C26A59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23A948B4-428A-C8E9-BBA6-74DF8071E8AF}"/>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1C1384D-FC66-979E-96D1-15D04926116F}"/>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68B4A052-1F4A-A692-C9FB-05339F7EA349}"/>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254B63E9-5AB6-4231-A98B-1B84E393601D}"/>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8A7DA6E3-C931-70F2-FB32-6DF76768D219}"/>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5D423712-F991-D902-4312-105AE1B45D92}"/>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922DD622-9736-EAF9-4CBF-CD92E57FF60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4C7457C-4C00-67B0-56E3-56C9E8BF139D}"/>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335BE832-9215-1FD2-8A25-C6F7BB893F6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B7AC08B8-C79A-2F4D-B439-9DC011FA76D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025EDBFC-273A-8F74-30E1-CDAFEAD071A0}"/>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7E82E2A3-7ACC-F981-7411-D16A030F0ED5}"/>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37E779CB-9E7D-2946-4FD5-103358F4EC24}"/>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3E649DF9-2B51-08D8-8F31-DA4C550E882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52644C99-7B4F-A947-8E4A-0872CC0717E1}"/>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27355D57-504B-1A65-C84F-D08EBEAAA00C}"/>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9063E21-5C10-4518-BFF1-6D771AFD8E7B}"/>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31B7AB2B-AB2F-E1DA-94EC-5C2AA760B715}"/>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067E70C7-A30C-0C37-B27C-202652D27B18}"/>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284126C-C16F-02AE-6C29-4BDE8867275A}"/>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5EA88FFD-8B60-29FC-0CAB-8DE35885C453}"/>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F824551E-116A-140A-C278-66B5E9DA6DA9}"/>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D64D4BDA-0C0B-C3FF-0B66-53E560DF9E11}"/>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241899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15303</TotalTime>
  <Words>1577</Words>
  <Application>Microsoft Macintosh PowerPoint</Application>
  <PresentationFormat>Widescreen</PresentationFormat>
  <Paragraphs>158</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52</cp:revision>
  <dcterms:created xsi:type="dcterms:W3CDTF">2025-11-23T14:21:46Z</dcterms:created>
  <dcterms:modified xsi:type="dcterms:W3CDTF">2025-12-11T18:57:57Z</dcterms:modified>
</cp:coreProperties>
</file>